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3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63045-6D7A-4CD6-9AE2-93E497809D7D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C9E3-3B64-422F-B3A6-DC6BEAE9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DC9E3-3B64-422F-B3A6-DC6BEAE9AB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7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701" y="616226"/>
            <a:ext cx="3889649" cy="229026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2" y="6184677"/>
            <a:ext cx="1894115" cy="67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" y="745435"/>
            <a:ext cx="4190048" cy="1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0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49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9164" y="6356351"/>
            <a:ext cx="93889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005766"/>
            <a:ext cx="1841047" cy="8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BF8F-425A-4670-8708-AE9BD5E270B0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6E23-D8E2-47D5-9845-48BAEED7C4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4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67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8363" y="6356351"/>
            <a:ext cx="2057400" cy="365125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711D45-3046-4A0D-9D98-6334BAB4C097}" type="slidenum">
              <a:rPr lang="en-US" smtClean="0"/>
              <a:pPr/>
              <a:t>‹#›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7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9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7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5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1FAE658-C815-41C7-B805-11BE378FE74E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4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50" r:id="rId18"/>
    <p:sldLayoutId id="2147483687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dstarinfo.com/" TargetMode="Externa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starinfo.com" TargetMode="External"/><Relationship Id="rId2" Type="http://schemas.openxmlformats.org/officeDocument/2006/relationships/hyperlink" Target="http://www.dstarinfo.com/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3087329"/>
            <a:ext cx="6858000" cy="196621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D-STAR InfoCon 2015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/>
              <a:t>at Dayton </a:t>
            </a:r>
            <a:r>
              <a:rPr lang="en-US" sz="3600" dirty="0" smtClean="0"/>
              <a:t>Hamvention</a:t>
            </a:r>
            <a:r>
              <a:rPr lang="en-US" sz="3675" dirty="0" smtClean="0"/>
              <a:t/>
            </a:r>
            <a:br>
              <a:rPr lang="en-US" sz="3675" dirty="0" smtClean="0"/>
            </a:br>
            <a:r>
              <a:rPr lang="en-US" sz="1600" dirty="0" smtClean="0"/>
              <a:t>     </a:t>
            </a:r>
            <a:br>
              <a:rPr lang="en-US" sz="1600" dirty="0" smtClean="0"/>
            </a:br>
            <a:r>
              <a:rPr lang="en-US" sz="3100" i="1" dirty="0" smtClean="0">
                <a:latin typeface="Arial" panose="020B0604020202020204" pitchFamily="34" charset="0"/>
              </a:rPr>
              <a:t>Part 2 – Using D-STAR</a:t>
            </a:r>
            <a:endParaRPr lang="en-US" i="1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5314549"/>
            <a:ext cx="6858000" cy="618523"/>
          </a:xfrm>
        </p:spPr>
        <p:txBody>
          <a:bodyPr/>
          <a:lstStyle/>
          <a:p>
            <a:r>
              <a:rPr lang="en-US" dirty="0" smtClean="0"/>
              <a:t>John Davis WB4QDX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394848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– </a:t>
            </a:r>
            <a:r>
              <a:rPr lang="en-US" sz="3600" dirty="0" smtClean="0"/>
              <a:t>Method 1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07691"/>
            <a:ext cx="8229600" cy="12831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i="1" dirty="0" smtClean="0"/>
              <a:t>Organize blocks of channels stored in memories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Can be used with any D-STAR radio</a:t>
            </a:r>
          </a:p>
          <a:p>
            <a:r>
              <a:rPr lang="en-US" sz="2000" dirty="0" smtClean="0"/>
              <a:t>Create a group or bank of memories for each repeater</a:t>
            </a:r>
          </a:p>
          <a:p>
            <a:r>
              <a:rPr lang="en-US" sz="2000" dirty="0" smtClean="0"/>
              <a:t>Store commands for each function in a memory of the group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EC92-B39B-4CD8-B89D-5C0C9E74089F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Talk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Use this channel for general QSO</a:t>
            </a:r>
          </a:p>
          <a:p>
            <a:r>
              <a:rPr lang="en-US" sz="2000" dirty="0" smtClean="0"/>
              <a:t>No linking commands required or repeater already linked</a:t>
            </a:r>
          </a:p>
          <a:p>
            <a:r>
              <a:rPr lang="en-US" sz="2000" dirty="0" smtClean="0"/>
              <a:t>CQCQCQ in UR field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U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4B2F-AAB8-4BCC-8B7A-D3DBF640352E}" type="slidenum">
              <a:rPr lang="en-US" smtClean="0"/>
              <a:t>11</a:t>
            </a:fld>
            <a:r>
              <a:rPr lang="en-US" dirty="0" smtClean="0"/>
              <a:t> of 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006475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- ID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1"/>
            <a:ext cx="8229600" cy="1219200"/>
          </a:xfrm>
        </p:spPr>
        <p:txBody>
          <a:bodyPr>
            <a:noAutofit/>
          </a:bodyPr>
          <a:lstStyle/>
          <a:p>
            <a:r>
              <a:rPr lang="en-US" sz="1600" dirty="0" smtClean="0"/>
              <a:t>Use to see if repeater is linked or unlinked</a:t>
            </a:r>
          </a:p>
          <a:p>
            <a:r>
              <a:rPr lang="en-US" sz="1600" dirty="0" smtClean="0"/>
              <a:t>If linked, repeater says “Remote system linked”</a:t>
            </a:r>
          </a:p>
          <a:p>
            <a:r>
              <a:rPr lang="en-US" sz="1600" dirty="0" smtClean="0"/>
              <a:t>Data line will indicate where repeater or reflector linked</a:t>
            </a:r>
          </a:p>
          <a:p>
            <a:r>
              <a:rPr lang="en-US" sz="1600" dirty="0" smtClean="0"/>
              <a:t>Return to CQCQCQ channel to talk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Link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Tune to channel and key briefly to initiate link command</a:t>
            </a:r>
          </a:p>
          <a:p>
            <a:r>
              <a:rPr lang="en-US" sz="2000" dirty="0" smtClean="0"/>
              <a:t>System will say “Remote system linked” if successful</a:t>
            </a:r>
          </a:p>
          <a:p>
            <a:r>
              <a:rPr lang="en-US" sz="2000" dirty="0"/>
              <a:t>Return to CQCQCQ channel to talk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B4E7-A4E0-4C99-A888-A8A282A03DD6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Unlink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channel and key briefly to initiate link command</a:t>
            </a:r>
          </a:p>
          <a:p>
            <a:r>
              <a:rPr lang="en-US" sz="2000" dirty="0"/>
              <a:t>System will say “Remote system </a:t>
            </a:r>
            <a:r>
              <a:rPr lang="en-US" sz="2000" dirty="0" smtClean="0"/>
              <a:t>unlinked” </a:t>
            </a:r>
            <a:r>
              <a:rPr lang="en-US" sz="2000" dirty="0"/>
              <a:t>if successful</a:t>
            </a:r>
          </a:p>
          <a:p>
            <a:r>
              <a:rPr lang="en-US" sz="2000" dirty="0" smtClean="0"/>
              <a:t>Return </a:t>
            </a:r>
            <a:r>
              <a:rPr lang="en-US" sz="2000" dirty="0"/>
              <a:t>to CQCQCQ channel to talk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A7A33-4B74-4F1C-92C0-BDB3061AE109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29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6096000" cy="1139825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- Echotest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</a:t>
            </a:r>
            <a:r>
              <a:rPr lang="en-US" sz="2000" dirty="0" smtClean="0"/>
              <a:t>channel, key and speak</a:t>
            </a:r>
            <a:endParaRPr lang="en-US" sz="2000" dirty="0"/>
          </a:p>
          <a:p>
            <a:r>
              <a:rPr lang="en-US" sz="2000" dirty="0"/>
              <a:t>System will </a:t>
            </a:r>
            <a:r>
              <a:rPr lang="en-US" sz="2000" dirty="0" smtClean="0"/>
              <a:t>echo back your transmission</a:t>
            </a:r>
            <a:endParaRPr lang="en-US" sz="2000" dirty="0"/>
          </a:p>
          <a:p>
            <a:r>
              <a:rPr lang="en-US" sz="2000" dirty="0"/>
              <a:t>Return to CQCQCQ channel to talk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U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40-BC15-484B-AEDF-3803C03663FB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Memory Management – </a:t>
            </a:r>
            <a:br>
              <a:rPr lang="en-US" dirty="0" smtClean="0"/>
            </a:br>
            <a:r>
              <a:rPr lang="en-US" sz="3200" dirty="0" smtClean="0"/>
              <a:t>Method 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Can be used with any D-STAR radio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Program one memory location per repeater with CQCQCQ in UR field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Utilize “Your Call Sign” memories for UR field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Select Memory location and change UR field for favorite linking command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83" y="3577431"/>
            <a:ext cx="5667375" cy="84772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16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Management – </a:t>
            </a:r>
            <a:br>
              <a:rPr lang="en-US" dirty="0"/>
            </a:br>
            <a:r>
              <a:rPr lang="en-US" sz="3200" dirty="0"/>
              <a:t>Method </a:t>
            </a:r>
            <a:r>
              <a:rPr lang="en-US" sz="3200" dirty="0" smtClean="0"/>
              <a:t>3 (DR Mode)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11" y="1690689"/>
            <a:ext cx="8200102" cy="4486274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Available on ID-31, ID51, IC-7100, ID-5100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Radios have regular memories usually used for FM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Geocoded Repeater List / DR memories used for D-STAR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ID-51A (Anniversary Edition or Plus) and ID-5100 Repeater List may be used for FM or D-STAR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DR Mode introduces TO/FROM screen for easy use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8227" r="1807" b="6955"/>
          <a:stretch/>
        </p:blipFill>
        <p:spPr>
          <a:xfrm>
            <a:off x="2284955" y="3864077"/>
            <a:ext cx="4479639" cy="22063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17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kern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DR Mode – </a:t>
            </a:r>
            <a:r>
              <a:rPr lang="en-US" dirty="0" smtClean="0">
                <a:solidFill>
                  <a:schemeClr val="tx1"/>
                </a:solidFill>
              </a:rPr>
              <a:t>Easiest to Use</a:t>
            </a:r>
            <a:endParaRPr lang="en-US" b="0" i="0" u="none" strike="noStrike" kern="1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028" y="1489166"/>
            <a:ext cx="8295291" cy="45528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 Mode is Digital Repeater Mode</a:t>
            </a:r>
          </a:p>
          <a:p>
            <a:r>
              <a:rPr lang="en-US" dirty="0" smtClean="0"/>
              <a:t>Current generation of radios have two sets of memories</a:t>
            </a:r>
          </a:p>
          <a:p>
            <a:pPr lvl="1"/>
            <a:r>
              <a:rPr lang="en-US" dirty="0" smtClean="0"/>
              <a:t>Regular Memories for traditional frequency storage</a:t>
            </a:r>
          </a:p>
          <a:p>
            <a:pPr lvl="1"/>
            <a:r>
              <a:rPr lang="en-US" dirty="0" smtClean="0"/>
              <a:t>Repeater List is geocoded for location-based lookup</a:t>
            </a:r>
          </a:p>
          <a:p>
            <a:r>
              <a:rPr lang="en-US" dirty="0" smtClean="0"/>
              <a:t>Easy to Use</a:t>
            </a:r>
          </a:p>
          <a:p>
            <a:pPr lvl="1"/>
            <a:r>
              <a:rPr lang="en-US" dirty="0" smtClean="0"/>
              <a:t>Press DR</a:t>
            </a:r>
          </a:p>
          <a:p>
            <a:pPr lvl="1"/>
            <a:r>
              <a:rPr lang="en-US" dirty="0" smtClean="0"/>
              <a:t>Select Source Repeater in FROM field</a:t>
            </a:r>
          </a:p>
          <a:p>
            <a:pPr lvl="2"/>
            <a:r>
              <a:rPr lang="en-US" dirty="0" smtClean="0"/>
              <a:t>Pick by region</a:t>
            </a:r>
          </a:p>
          <a:p>
            <a:pPr lvl="2"/>
            <a:r>
              <a:rPr lang="en-US" dirty="0" smtClean="0"/>
              <a:t>Find Nearest Repeater to current location</a:t>
            </a:r>
          </a:p>
          <a:p>
            <a:pPr lvl="1"/>
            <a:r>
              <a:rPr lang="en-US" dirty="0" smtClean="0"/>
              <a:t>Select function in TO field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Automatic Programming of Radio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5301" r="30667" b="3947"/>
          <a:stretch/>
        </p:blipFill>
        <p:spPr>
          <a:xfrm rot="5400000">
            <a:off x="6085295" y="3058056"/>
            <a:ext cx="2672457" cy="32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1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0780"/>
            <a:ext cx="7886700" cy="1325563"/>
          </a:xfrm>
        </p:spPr>
        <p:txBody>
          <a:bodyPr/>
          <a:lstStyle/>
          <a:p>
            <a:r>
              <a:rPr lang="en-US" dirty="0" smtClean="0"/>
              <a:t>What Repeater?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19</a:t>
            </a:fld>
            <a:r>
              <a:rPr lang="en-US" dirty="0" smtClean="0"/>
              <a:t> of 30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14440" r="1724" b="2418"/>
          <a:stretch/>
        </p:blipFill>
        <p:spPr>
          <a:xfrm>
            <a:off x="3286165" y="3638264"/>
            <a:ext cx="5681657" cy="279573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488714" y="1476707"/>
            <a:ext cx="2673639" cy="1953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661086" y="1357244"/>
            <a:ext cx="5002533" cy="32635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Select FROM field: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Repeater List </a:t>
            </a:r>
            <a:r>
              <a:rPr lang="en-US" sz="2400" dirty="0" smtClean="0"/>
              <a:t>shows region, then list of repeaters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Near Repeater </a:t>
            </a:r>
            <a:r>
              <a:rPr lang="en-US" sz="2400" dirty="0" smtClean="0"/>
              <a:t>uses built-in GPS to show list of nearest repeaters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948" y="2771232"/>
            <a:ext cx="3836313" cy="21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on the 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FM Repeater</a:t>
            </a:r>
          </a:p>
          <a:p>
            <a:pPr lvl="1"/>
            <a:r>
              <a:rPr lang="en-US" dirty="0" smtClean="0"/>
              <a:t>Mode - FM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Offset</a:t>
            </a:r>
          </a:p>
          <a:p>
            <a:pPr lvl="1"/>
            <a:r>
              <a:rPr lang="en-US" dirty="0" smtClean="0"/>
              <a:t>CTCSS / TSQ</a:t>
            </a:r>
          </a:p>
          <a:p>
            <a:pPr lvl="1"/>
            <a:r>
              <a:rPr lang="en-US" dirty="0" smtClean="0"/>
              <a:t>Tone frequency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32903" y="1595824"/>
            <a:ext cx="3733800" cy="452596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D-STAR Repeater</a:t>
            </a:r>
          </a:p>
          <a:p>
            <a:pPr lvl="1"/>
            <a:r>
              <a:rPr lang="en-US" dirty="0" smtClean="0"/>
              <a:t>Mode - DV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Offset</a:t>
            </a:r>
          </a:p>
          <a:p>
            <a:pPr lvl="1"/>
            <a:r>
              <a:rPr lang="en-US" dirty="0" smtClean="0"/>
              <a:t>UR</a:t>
            </a:r>
          </a:p>
          <a:p>
            <a:pPr lvl="1"/>
            <a:r>
              <a:rPr lang="en-US" dirty="0" smtClean="0"/>
              <a:t>RPT1</a:t>
            </a:r>
          </a:p>
          <a:p>
            <a:pPr lvl="1"/>
            <a:r>
              <a:rPr lang="en-US" dirty="0" smtClean="0"/>
              <a:t>RPT2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CQ?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541417"/>
            <a:ext cx="3768912" cy="463554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Select TO on </a:t>
            </a:r>
            <a:r>
              <a:rPr lang="en-US" dirty="0" smtClean="0"/>
              <a:t>screen</a:t>
            </a:r>
          </a:p>
          <a:p>
            <a:endParaRPr lang="en-US" sz="1200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DO NOT USE Local CQ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Shows as </a:t>
            </a:r>
            <a:r>
              <a:rPr lang="en-US" dirty="0" smtClean="0">
                <a:solidFill>
                  <a:srgbClr val="FFFF00"/>
                </a:solidFill>
              </a:rPr>
              <a:t>CQCQCQ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Generation (ID-31, ID-51, ID-7100)</a:t>
            </a:r>
          </a:p>
          <a:p>
            <a:pPr lvl="1"/>
            <a:r>
              <a:rPr lang="en-US" dirty="0"/>
              <a:t>Select “Your Call Sign</a:t>
            </a:r>
            <a:r>
              <a:rPr lang="en-US" dirty="0" smtClean="0"/>
              <a:t>”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Select “Use Repeater” to talk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+ Generation (ID-51+, ID-5100)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Select (“Reflector”)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Select  (“Use Reflector”) to talk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20</a:t>
            </a:fld>
            <a:r>
              <a:rPr lang="en-US" dirty="0" smtClean="0"/>
              <a:t> of 30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7926" r="1426" b="7603"/>
          <a:stretch/>
        </p:blipFill>
        <p:spPr>
          <a:xfrm>
            <a:off x="4475161" y="1453088"/>
            <a:ext cx="4497204" cy="220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t="12199" r="13978" b="8853"/>
          <a:stretch/>
        </p:blipFill>
        <p:spPr>
          <a:xfrm>
            <a:off x="4919020" y="3777383"/>
            <a:ext cx="3743237" cy="25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to Reflectors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993718"/>
            <a:ext cx="7675350" cy="364321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To link to a Reflector, select Reflector, Link to Reflector, Direct Input, then select Reflector and Module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i="1" dirty="0" smtClean="0"/>
              <a:t>Once a Reflector has been selected, it’s listed for quick selection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12079" b="26051"/>
          <a:stretch/>
        </p:blipFill>
        <p:spPr>
          <a:xfrm>
            <a:off x="195780" y="2575751"/>
            <a:ext cx="4342391" cy="2297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4459" r="10871" b="10420"/>
          <a:stretch/>
        </p:blipFill>
        <p:spPr>
          <a:xfrm>
            <a:off x="4643846" y="2526764"/>
            <a:ext cx="4303136" cy="23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DR Mode Talk Display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550126"/>
            <a:ext cx="7675350" cy="408680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10871" r="7143" b="9084"/>
          <a:stretch/>
        </p:blipFill>
        <p:spPr>
          <a:xfrm>
            <a:off x="156754" y="2167203"/>
            <a:ext cx="5608321" cy="285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12936" r="10529" b="5901"/>
          <a:stretch/>
        </p:blipFill>
        <p:spPr>
          <a:xfrm rot="5400000">
            <a:off x="5206261" y="2541001"/>
            <a:ext cx="4423955" cy="28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4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Programming for a DVAP / DV Mega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497874"/>
            <a:ext cx="7675350" cy="4707617"/>
          </a:xfr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Can be programmed to standard memories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100" dirty="0" smtClean="0"/>
          </a:p>
          <a:p>
            <a:r>
              <a:rPr lang="en-US" sz="2400" dirty="0" smtClean="0"/>
              <a:t>Use DR Memories (Repeater List) for later models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i="1" dirty="0" smtClean="0"/>
              <a:t>          Allows </a:t>
            </a:r>
            <a:r>
              <a:rPr lang="en-US" sz="2400" i="1" dirty="0" smtClean="0"/>
              <a:t>using TO field to select linking and other functions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3185"/>
              </p:ext>
            </p:extLst>
          </p:nvPr>
        </p:nvGraphicFramePr>
        <p:xfrm>
          <a:off x="431075" y="1944189"/>
          <a:ext cx="8200241" cy="1596730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62" y="4049398"/>
            <a:ext cx="8363875" cy="16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Radio Memory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373" y="1489166"/>
            <a:ext cx="2904256" cy="49015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Customized, localized download files available at </a:t>
            </a:r>
            <a:r>
              <a:rPr lang="en-US" sz="2000" dirty="0" smtClean="0">
                <a:hlinkClick r:id="rId2"/>
              </a:rPr>
              <a:t>www.DSTARinfo.com</a:t>
            </a:r>
            <a:endParaRPr lang="en-US" sz="2000" dirty="0" smtClean="0"/>
          </a:p>
          <a:p>
            <a:endParaRPr lang="en-US" sz="1050" dirty="0"/>
          </a:p>
          <a:p>
            <a:r>
              <a:rPr lang="en-US" sz="2000" dirty="0" smtClean="0"/>
              <a:t>Creates CSV files to import to most Icom radios</a:t>
            </a:r>
          </a:p>
          <a:p>
            <a:endParaRPr lang="en-US" sz="1050" dirty="0"/>
          </a:p>
          <a:p>
            <a:r>
              <a:rPr lang="en-US" sz="2000" dirty="0" smtClean="0"/>
              <a:t>Create updated geocoded Repeater List for DR Mode  </a:t>
            </a:r>
          </a:p>
          <a:p>
            <a:endParaRPr lang="en-US" sz="1000" dirty="0"/>
          </a:p>
          <a:p>
            <a:r>
              <a:rPr lang="en-US" sz="2000" dirty="0" smtClean="0"/>
              <a:t>Build DVAP Memories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29" y="1570381"/>
            <a:ext cx="5654086" cy="43554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15379" y="2725445"/>
            <a:ext cx="559293" cy="275207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Memory Download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22" y="1527350"/>
            <a:ext cx="3667648" cy="410958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Select Downloads, Old Downloads for ID-80, ID-880, ID-92 and all newer radios</a:t>
            </a:r>
          </a:p>
          <a:p>
            <a:r>
              <a:rPr lang="en-US" sz="2000" dirty="0" smtClean="0"/>
              <a:t>Select options</a:t>
            </a:r>
          </a:p>
          <a:p>
            <a:r>
              <a:rPr lang="en-US" sz="2000" dirty="0" smtClean="0"/>
              <a:t>Creates CSV file</a:t>
            </a:r>
          </a:p>
          <a:p>
            <a:r>
              <a:rPr lang="en-US" sz="2000" dirty="0" smtClean="0"/>
              <a:t>Import into radio using Icom programming software</a:t>
            </a:r>
          </a:p>
          <a:p>
            <a:r>
              <a:rPr lang="en-US" sz="2000" dirty="0" smtClean="0"/>
              <a:t>Edit file size in Excel to &lt;100 entries to import by memory group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800"/>
          <a:stretch/>
        </p:blipFill>
        <p:spPr>
          <a:xfrm>
            <a:off x="4230356" y="1527349"/>
            <a:ext cx="4797669" cy="46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Repeater List (DR)</a:t>
            </a:r>
            <a:br>
              <a:rPr lang="en-US" dirty="0" smtClean="0"/>
            </a:br>
            <a:r>
              <a:rPr lang="en-US" sz="2400" dirty="0" smtClean="0"/>
              <a:t> </a:t>
            </a:r>
            <a:r>
              <a:rPr lang="en-US" sz="2800" dirty="0" smtClean="0"/>
              <a:t>ID-31, ID-51, ID-5100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257" y="1690689"/>
            <a:ext cx="3091543" cy="508458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Select Downloads, Repeater List Downloads</a:t>
            </a:r>
          </a:p>
          <a:p>
            <a:r>
              <a:rPr lang="en-US" sz="2000" dirty="0" smtClean="0"/>
              <a:t>Provides geocoded Repeater List centered around location</a:t>
            </a:r>
          </a:p>
          <a:p>
            <a:r>
              <a:rPr lang="en-US" sz="2000" dirty="0" smtClean="0"/>
              <a:t>Adjusts for number of memories by radio</a:t>
            </a:r>
          </a:p>
          <a:p>
            <a:r>
              <a:rPr lang="en-US" sz="2000" dirty="0" smtClean="0"/>
              <a:t>Allows empty slots for custom or DVAP entries</a:t>
            </a:r>
          </a:p>
          <a:p>
            <a:r>
              <a:rPr lang="en-US" sz="2000" dirty="0" smtClean="0"/>
              <a:t>Select mix of FM and DV repeaters</a:t>
            </a:r>
            <a:r>
              <a:rPr lang="en-US" sz="1800" dirty="0" smtClean="0"/>
              <a:t> (ID-51+, ID-5100)</a:t>
            </a:r>
          </a:p>
          <a:p>
            <a:r>
              <a:rPr lang="en-US" sz="1800" dirty="0" smtClean="0"/>
              <a:t>Save as multiple CSV files on SD Card for import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844" y="1690689"/>
            <a:ext cx="5541645" cy="42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Repeater List on SD</a:t>
            </a:r>
            <a:br>
              <a:rPr lang="en-US" dirty="0" smtClean="0"/>
            </a:br>
            <a:r>
              <a:rPr lang="en-US" sz="2400" dirty="0" smtClean="0"/>
              <a:t> </a:t>
            </a:r>
            <a:r>
              <a:rPr lang="en-US" sz="2800" dirty="0" smtClean="0"/>
              <a:t>ID-31, ID-51, ID-5100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229" y="1690689"/>
            <a:ext cx="8212182" cy="126151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Many Repeater Lists can be saved on SD Card in radio</a:t>
            </a:r>
          </a:p>
          <a:p>
            <a:r>
              <a:rPr lang="en-US" sz="2000" dirty="0" smtClean="0"/>
              <a:t>Have a new file for each area, import as needed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9069" r="3237" b="15926"/>
          <a:stretch/>
        </p:blipFill>
        <p:spPr>
          <a:xfrm>
            <a:off x="679268" y="2566975"/>
            <a:ext cx="7785463" cy="34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67" y="259127"/>
            <a:ext cx="7886700" cy="1007108"/>
          </a:xfrm>
        </p:spPr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8" y="1445623"/>
            <a:ext cx="3311370" cy="4731340"/>
          </a:xfrm>
        </p:spPr>
        <p:txBody>
          <a:bodyPr/>
          <a:lstStyle/>
          <a:p>
            <a:r>
              <a:rPr lang="en-US" sz="2400" dirty="0" smtClean="0"/>
              <a:t>Website: </a:t>
            </a:r>
            <a:r>
              <a:rPr lang="en-US" sz="2400" dirty="0" smtClean="0">
                <a:hlinkClick r:id="rId2"/>
              </a:rPr>
              <a:t>www.DSTARinfo.com</a:t>
            </a:r>
            <a:endParaRPr lang="en-US" sz="2400" dirty="0" smtClean="0"/>
          </a:p>
          <a:p>
            <a:r>
              <a:rPr lang="en-US" sz="2400" dirty="0" smtClean="0"/>
              <a:t>Email: </a:t>
            </a:r>
            <a:r>
              <a:rPr lang="en-US" sz="2400" dirty="0" smtClean="0">
                <a:hlinkClick r:id="rId3"/>
              </a:rPr>
              <a:t>info@dstarinfo.com</a:t>
            </a:r>
            <a:endParaRPr lang="en-US" sz="24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6E23-D8E2-47D5-9845-48BAEED7C410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625" y="1266235"/>
            <a:ext cx="5653357" cy="47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Three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MY</a:t>
            </a:r>
            <a:r>
              <a:rPr lang="en-US" i="1" dirty="0" smtClean="0"/>
              <a:t> or </a:t>
            </a:r>
            <a:r>
              <a:rPr lang="en-US" b="1" dirty="0" smtClean="0">
                <a:solidFill>
                  <a:srgbClr val="FFFF00"/>
                </a:solidFill>
              </a:rPr>
              <a:t>MYCALL</a:t>
            </a:r>
            <a:r>
              <a:rPr lang="en-US" i="1" dirty="0" smtClean="0"/>
              <a:t> is your own callsign and is set once in radio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UR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FFFF00"/>
                </a:solidFill>
              </a:rPr>
              <a:t>URCALL</a:t>
            </a:r>
            <a:r>
              <a:rPr lang="en-US" dirty="0" smtClean="0"/>
              <a:t>: Where do I want to go?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RPT1</a:t>
            </a:r>
            <a:r>
              <a:rPr lang="en-US" dirty="0" smtClean="0"/>
              <a:t>: The repeater and module I am transmitting to (ex. KJ4GGV C)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RPT2</a:t>
            </a:r>
            <a:r>
              <a:rPr lang="en-US" dirty="0" smtClean="0"/>
              <a:t>: Where I want my transmission to go (normally to “G”, the Gateway)</a:t>
            </a:r>
          </a:p>
          <a:p>
            <a:pPr lvl="2"/>
            <a:r>
              <a:rPr lang="en-US" i="1" dirty="0" smtClean="0"/>
              <a:t>NOTE: It’s a good practice to put the callsign and “G” in RPT2 even if talking local so other linked repeaters, DV Dongles and DV Access Points can hear your transmissions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3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RPT1, RPT2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format (</a:t>
            </a:r>
            <a:r>
              <a:rPr lang="en-US" dirty="0" err="1" smtClean="0"/>
              <a:t>xxnxxx</a:t>
            </a:r>
            <a:r>
              <a:rPr lang="en-US" dirty="0" smtClean="0"/>
              <a:t> m)</a:t>
            </a:r>
          </a:p>
          <a:p>
            <a:pPr lvl="2"/>
            <a:r>
              <a:rPr lang="en-US" dirty="0" smtClean="0"/>
              <a:t>Callsign is left justified</a:t>
            </a:r>
          </a:p>
          <a:p>
            <a:pPr lvl="2"/>
            <a:r>
              <a:rPr lang="en-US" dirty="0" smtClean="0"/>
              <a:t>Module is always in 8</a:t>
            </a:r>
            <a:r>
              <a:rPr lang="en-US" baseline="30000" dirty="0" smtClean="0"/>
              <a:t>th</a:t>
            </a:r>
            <a:r>
              <a:rPr lang="en-US" dirty="0" smtClean="0"/>
              <a:t> position</a:t>
            </a:r>
          </a:p>
          <a:p>
            <a:pPr lvl="4"/>
            <a:r>
              <a:rPr lang="en-US" dirty="0" smtClean="0"/>
              <a:t>C=VHF</a:t>
            </a:r>
          </a:p>
          <a:p>
            <a:pPr lvl="4"/>
            <a:r>
              <a:rPr lang="en-US" dirty="0" smtClean="0"/>
              <a:t>B=UHF</a:t>
            </a:r>
          </a:p>
          <a:p>
            <a:pPr lvl="4"/>
            <a:r>
              <a:rPr lang="en-US" dirty="0" smtClean="0"/>
              <a:t>A=1.2 GHz</a:t>
            </a:r>
          </a:p>
          <a:p>
            <a:r>
              <a:rPr lang="en-US" dirty="0" smtClean="0"/>
              <a:t>Examples        </a:t>
            </a:r>
            <a:r>
              <a:rPr lang="en-US" sz="2400" dirty="0" smtClean="0"/>
              <a:t>(</a:t>
            </a:r>
            <a:r>
              <a:rPr lang="en-US" sz="2400" i="1" dirty="0" smtClean="0"/>
              <a:t>"</a:t>
            </a:r>
            <a:r>
              <a:rPr lang="en-US" sz="2400" i="1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i="1" dirty="0" smtClean="0"/>
              <a:t>" represents a space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/>
              </a:rPr>
              <a:t>)</a:t>
            </a:r>
            <a:endParaRPr lang="en-US" sz="1400" dirty="0" smtClean="0"/>
          </a:p>
          <a:p>
            <a:pPr lvl="2"/>
            <a:r>
              <a:rPr lang="en-US" dirty="0" smtClean="0"/>
              <a:t>WD4STR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dirty="0" smtClean="0">
                <a:sym typeface="Wingdings"/>
              </a:rPr>
              <a:t>C</a:t>
            </a:r>
          </a:p>
          <a:p>
            <a:pPr lvl="2"/>
            <a:r>
              <a:rPr lang="en-US" dirty="0" smtClean="0">
                <a:sym typeface="Wingdings"/>
              </a:rPr>
              <a:t>W4DOC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▪▪</a:t>
            </a:r>
            <a:r>
              <a:rPr lang="en-US" dirty="0" smtClean="0">
                <a:sym typeface="Wingdings"/>
              </a:rPr>
              <a:t>C</a:t>
            </a:r>
          </a:p>
          <a:p>
            <a:pPr lvl="2"/>
            <a:r>
              <a:rPr lang="en-US" dirty="0" smtClean="0">
                <a:sym typeface="Wingdings"/>
              </a:rPr>
              <a:t>W4GR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▪▪▪</a:t>
            </a:r>
            <a:r>
              <a:rPr lang="en-US" dirty="0" smtClean="0">
                <a:sym typeface="Wingdings"/>
              </a:rPr>
              <a:t>C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4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pPr lvl="1"/>
            <a:endParaRPr lang="en-US" sz="4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CQCQCQ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Used for talking on local repeater.  If repeater is linked, you are also heard on any of the linked repeaters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QSO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5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953374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WX4GPBAL (or W4DOC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CL, W4GR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▪▪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CL)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000" dirty="0" smtClean="0">
              <a:latin typeface="Corbel" pitchFamily="34" charset="0"/>
              <a:cs typeface="Courier New" pitchFamily="49" charset="0"/>
              <a:sym typeface="Wingdings"/>
            </a:endParaRPr>
          </a:p>
          <a:p>
            <a:pPr marL="0" indent="0">
              <a:buNone/>
            </a:pPr>
            <a:endParaRPr lang="en-US" sz="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050" dirty="0" smtClean="0"/>
              <a:t> </a:t>
            </a:r>
            <a:r>
              <a:rPr lang="en-US" sz="800" dirty="0" smtClean="0"/>
              <a:t>  </a:t>
            </a:r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voice prompt “Remote System Linked”.  Change to CQCQCQ in UR for QSO.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to a Repeater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6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REF002AL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000" dirty="0" smtClean="0">
              <a:latin typeface="Corbel" pitchFamily="34" charset="0"/>
              <a:cs typeface="Courier New" pitchFamily="49" charset="0"/>
              <a:sym typeface="Wingdings"/>
            </a:endParaRPr>
          </a:p>
          <a:p>
            <a:pPr marL="0" indent="0">
              <a:buNone/>
            </a:pPr>
            <a:endParaRPr lang="en-US" sz="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050" dirty="0" smtClean="0"/>
              <a:t> </a:t>
            </a:r>
            <a:r>
              <a:rPr lang="en-US" sz="800" dirty="0" smtClean="0"/>
              <a:t>  </a:t>
            </a:r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voice prompt “Remote System Linked”.  Change to CQCQCQ in UR for QSO.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to a Reflector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7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▪▪▪▪▪▪▪</a:t>
            </a:r>
            <a:r>
              <a:rPr lang="en-US" sz="2400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U</a:t>
            </a: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marL="320040" lvl="1" indent="0">
              <a:buNone/>
            </a:pPr>
            <a:endParaRPr lang="en-US" sz="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/>
              <a:t>   </a:t>
            </a:r>
            <a:endParaRPr lang="en-US" dirty="0" smtClean="0"/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unlinked voice prompt.  Change to CQCQCQ in UR for QSO. 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Unlinking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8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Radios have different capabilities and number of memories</a:t>
            </a:r>
          </a:p>
          <a:p>
            <a:r>
              <a:rPr lang="en-US" dirty="0" smtClean="0"/>
              <a:t>First generation radios have standard memory locations for FM or DV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1 </a:t>
            </a:r>
            <a:r>
              <a:rPr lang="en-US" dirty="0" smtClean="0"/>
              <a:t>– Store commands in memory for favorite reflectors or repeaters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2 </a:t>
            </a:r>
            <a:r>
              <a:rPr lang="en-US" dirty="0" smtClean="0"/>
              <a:t>– Use UR memories for favorite reflectors or repeaters (uses fewer memory locations</a:t>
            </a:r>
          </a:p>
          <a:p>
            <a:pPr marL="1028700" lvl="3" indent="0">
              <a:buNone/>
            </a:pPr>
            <a:endParaRPr lang="en-US" dirty="0"/>
          </a:p>
          <a:p>
            <a:r>
              <a:rPr lang="en-US" dirty="0" smtClean="0"/>
              <a:t>Newer radios with DR mode simplify programming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3 </a:t>
            </a:r>
            <a:r>
              <a:rPr lang="en-US" dirty="0" smtClean="0"/>
              <a:t>– Use DR mode with repeater list and GPS for nearest repeater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9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305</TotalTime>
  <Words>1920</Words>
  <Application>Microsoft Office PowerPoint</Application>
  <PresentationFormat>On-screen Show (4:3)</PresentationFormat>
  <Paragraphs>974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Corbel</vt:lpstr>
      <vt:lpstr>Courier New</vt:lpstr>
      <vt:lpstr>Wingdings</vt:lpstr>
      <vt:lpstr>Depth</vt:lpstr>
      <vt:lpstr>D-STAR InfoCon 2015 at Dayton Hamvention       Part 2 – Using D-STAR</vt:lpstr>
      <vt:lpstr>Getting on the Air</vt:lpstr>
      <vt:lpstr>The Big Three</vt:lpstr>
      <vt:lpstr>RPT1, RPT2 Format</vt:lpstr>
      <vt:lpstr>Basic QSO</vt:lpstr>
      <vt:lpstr>Linking to a Repeater</vt:lpstr>
      <vt:lpstr>Linking to a Reflector</vt:lpstr>
      <vt:lpstr>Unlinking</vt:lpstr>
      <vt:lpstr>Memory Management</vt:lpstr>
      <vt:lpstr>Radio Memory Management – Method 1  </vt:lpstr>
      <vt:lpstr>Radio Memory Management - Talk</vt:lpstr>
      <vt:lpstr>Radio Memory Management - ID</vt:lpstr>
      <vt:lpstr>Radio Memory Management - Link</vt:lpstr>
      <vt:lpstr>Radio Memory Management - Unlink</vt:lpstr>
      <vt:lpstr>Radio Memory Management - Echotest</vt:lpstr>
      <vt:lpstr>Memory Management –  Method 2</vt:lpstr>
      <vt:lpstr>Memory Management –  Method 3 (DR Mode)</vt:lpstr>
      <vt:lpstr>DR Mode – Easiest to Use</vt:lpstr>
      <vt:lpstr>What Repeater?</vt:lpstr>
      <vt:lpstr>Which CQ?</vt:lpstr>
      <vt:lpstr>Linking to Reflectors</vt:lpstr>
      <vt:lpstr>Normal DR Mode Talk Display</vt:lpstr>
      <vt:lpstr>Programming for a DVAP / DV Mega</vt:lpstr>
      <vt:lpstr>Updating Radio Memory</vt:lpstr>
      <vt:lpstr>Standard Memory Download</vt:lpstr>
      <vt:lpstr>Updating Repeater List (DR)  ID-31, ID-51, ID-5100</vt:lpstr>
      <vt:lpstr>Select Repeater List on SD  ID-31, ID-51, ID-5100</vt:lpstr>
      <vt:lpstr>Getting Help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Davis</dc:creator>
  <cp:lastModifiedBy>John Davis</cp:lastModifiedBy>
  <cp:revision>38</cp:revision>
  <dcterms:created xsi:type="dcterms:W3CDTF">2014-05-05T13:24:28Z</dcterms:created>
  <dcterms:modified xsi:type="dcterms:W3CDTF">2015-04-30T20:53:33Z</dcterms:modified>
</cp:coreProperties>
</file>